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64" r:id="rId2"/>
    <p:sldId id="256" r:id="rId3"/>
    <p:sldId id="257" r:id="rId4"/>
    <p:sldId id="258" r:id="rId5"/>
    <p:sldId id="259" r:id="rId6"/>
    <p:sldId id="260" r:id="rId7"/>
    <p:sldId id="261" r:id="rId8"/>
    <p:sldId id="262" r:id="rId9"/>
    <p:sldId id="263" r:id="rId10"/>
    <p:sldId id="265" r:id="rId11"/>
  </p:sldIdLst>
  <p:sldSz cx="14630400" cy="8229600"/>
  <p:notesSz cx="8229600" cy="14630400"/>
  <p:embeddedFontLst>
    <p:embeddedFont>
      <p:font typeface="Anton" pitchFamily="2" charset="0"/>
      <p:regular r:id="rId13"/>
    </p:embeddedFont>
    <p:embeddedFont>
      <p:font typeface="Fira Sans" panose="020B0503050000020004" pitchFamily="34" charset="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52713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75F4592-BC6A-0DCE-2152-7BEE484A0E46}"/>
              </a:ext>
            </a:extLst>
          </p:cNvPr>
          <p:cNvSpPr txBox="1"/>
          <p:nvPr/>
        </p:nvSpPr>
        <p:spPr>
          <a:xfrm>
            <a:off x="947853" y="2330604"/>
            <a:ext cx="6122019" cy="1938992"/>
          </a:xfrm>
          <a:prstGeom prst="rect">
            <a:avLst/>
          </a:prstGeom>
          <a:noFill/>
        </p:spPr>
        <p:txBody>
          <a:bodyPr wrap="square" rtlCol="0">
            <a:spAutoFit/>
          </a:bodyPr>
          <a:lstStyle/>
          <a:p>
            <a:r>
              <a:rPr lang="en-US" sz="6000" dirty="0">
                <a:solidFill>
                  <a:srgbClr val="FFCCFF"/>
                </a:solidFill>
              </a:rPr>
              <a:t>Lung  cancer Prediction </a:t>
            </a:r>
            <a:endParaRPr lang="en-IN" sz="6000" dirty="0">
              <a:solidFill>
                <a:srgbClr val="FFCCFF"/>
              </a:solidFill>
            </a:endParaRPr>
          </a:p>
        </p:txBody>
      </p:sp>
      <p:sp>
        <p:nvSpPr>
          <p:cNvPr id="8" name="TextBox 7">
            <a:extLst>
              <a:ext uri="{FF2B5EF4-FFF2-40B4-BE49-F238E27FC236}">
                <a16:creationId xmlns:a16="http://schemas.microsoft.com/office/drawing/2014/main" id="{9393833D-4280-1BEB-8BEE-14DA715D30BC}"/>
              </a:ext>
            </a:extLst>
          </p:cNvPr>
          <p:cNvSpPr txBox="1"/>
          <p:nvPr/>
        </p:nvSpPr>
        <p:spPr>
          <a:xfrm>
            <a:off x="947853" y="5174166"/>
            <a:ext cx="3126049" cy="523220"/>
          </a:xfrm>
          <a:prstGeom prst="rect">
            <a:avLst/>
          </a:prstGeom>
          <a:noFill/>
        </p:spPr>
        <p:txBody>
          <a:bodyPr wrap="none" rtlCol="0">
            <a:spAutoFit/>
          </a:bodyPr>
          <a:lstStyle/>
          <a:p>
            <a:r>
              <a:rPr lang="en-US" sz="2800" dirty="0">
                <a:solidFill>
                  <a:srgbClr val="FFCCFF"/>
                </a:solidFill>
              </a:rPr>
              <a:t>-By Nishant Khatana</a:t>
            </a:r>
            <a:endParaRPr lang="en-IN" sz="2800" dirty="0">
              <a:solidFill>
                <a:srgbClr val="FFCCFF"/>
              </a:solidFill>
            </a:endParaRPr>
          </a:p>
        </p:txBody>
      </p:sp>
      <p:pic>
        <p:nvPicPr>
          <p:cNvPr id="10" name="Picture 9">
            <a:extLst>
              <a:ext uri="{FF2B5EF4-FFF2-40B4-BE49-F238E27FC236}">
                <a16:creationId xmlns:a16="http://schemas.microsoft.com/office/drawing/2014/main" id="{C80DC90C-82FE-248B-B85A-27EC27466E97}"/>
              </a:ext>
            </a:extLst>
          </p:cNvPr>
          <p:cNvPicPr>
            <a:picLocks noChangeAspect="1"/>
          </p:cNvPicPr>
          <p:nvPr/>
        </p:nvPicPr>
        <p:blipFill>
          <a:blip r:embed="rId2"/>
          <a:stretch>
            <a:fillRect/>
          </a:stretch>
        </p:blipFill>
        <p:spPr>
          <a:xfrm>
            <a:off x="5374888" y="1012397"/>
            <a:ext cx="9255512" cy="6170342"/>
          </a:xfrm>
          <a:prstGeom prst="rect">
            <a:avLst/>
          </a:prstGeom>
        </p:spPr>
      </p:pic>
    </p:spTree>
    <p:extLst>
      <p:ext uri="{BB962C8B-B14F-4D97-AF65-F5344CB8AC3E}">
        <p14:creationId xmlns:p14="http://schemas.microsoft.com/office/powerpoint/2010/main" val="34429203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DAB790-0A17-BEF7-F85E-6396EED0E1BA}"/>
              </a:ext>
            </a:extLst>
          </p:cNvPr>
          <p:cNvPicPr>
            <a:picLocks noChangeAspect="1"/>
          </p:cNvPicPr>
          <p:nvPr/>
        </p:nvPicPr>
        <p:blipFill>
          <a:blip r:embed="rId2"/>
          <a:stretch>
            <a:fillRect/>
          </a:stretch>
        </p:blipFill>
        <p:spPr>
          <a:xfrm>
            <a:off x="133814" y="524107"/>
            <a:ext cx="14362772" cy="7181386"/>
          </a:xfrm>
          <a:prstGeom prst="rect">
            <a:avLst/>
          </a:prstGeom>
        </p:spPr>
      </p:pic>
    </p:spTree>
    <p:extLst>
      <p:ext uri="{BB962C8B-B14F-4D97-AF65-F5344CB8AC3E}">
        <p14:creationId xmlns:p14="http://schemas.microsoft.com/office/powerpoint/2010/main" val="1480799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510076"/>
            <a:ext cx="7556421" cy="1417558"/>
          </a:xfrm>
          <a:prstGeom prst="rect">
            <a:avLst/>
          </a:prstGeom>
          <a:noFill/>
          <a:ln/>
        </p:spPr>
        <p:txBody>
          <a:bodyPr wrap="squar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Lung Cancer Prediction Using Machine Learning</a:t>
            </a:r>
            <a:endParaRPr lang="en-US" sz="4450" dirty="0"/>
          </a:p>
        </p:txBody>
      </p:sp>
      <p:sp>
        <p:nvSpPr>
          <p:cNvPr id="4" name="Text 1"/>
          <p:cNvSpPr/>
          <p:nvPr/>
        </p:nvSpPr>
        <p:spPr>
          <a:xfrm>
            <a:off x="793790" y="4267795"/>
            <a:ext cx="7556421"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This presentation explores the development and application of machine learning models to predict lung cancer. We will cover the dataset, preprocessing, feature engineering, model selection, performance evaluation, clinical implications, and future directions.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6135410" cy="708779"/>
          </a:xfrm>
          <a:prstGeom prst="rect">
            <a:avLst/>
          </a:prstGeom>
          <a:noFill/>
          <a:ln/>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Introduction to Lung Cancer</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kern="0" spc="-22" dirty="0">
                <a:solidFill>
                  <a:srgbClr val="FA95AF"/>
                </a:solidFill>
                <a:latin typeface="Anton" pitchFamily="34" charset="0"/>
                <a:ea typeface="Anton" pitchFamily="34" charset="-122"/>
                <a:cs typeface="Anton" pitchFamily="34" charset="-120"/>
              </a:rPr>
              <a:t>Leading Cause of Death</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Lung cancer is a leading cause of cancer-related deaths worldwide, accounting for a significant number of fatalities annually.</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nSpc>
                <a:spcPts val="2750"/>
              </a:lnSpc>
              <a:buNone/>
            </a:pPr>
            <a:r>
              <a:rPr lang="en-US" sz="2200" kern="0" spc="-22" dirty="0">
                <a:solidFill>
                  <a:srgbClr val="FA95AF"/>
                </a:solidFill>
                <a:latin typeface="Anton" pitchFamily="34" charset="0"/>
                <a:ea typeface="Anton" pitchFamily="34" charset="-122"/>
                <a:cs typeface="Anton" pitchFamily="34" charset="-120"/>
              </a:rPr>
              <a:t>Risk Factors</a:t>
            </a:r>
            <a:endParaRPr lang="en-US" sz="2200" dirty="0"/>
          </a:p>
        </p:txBody>
      </p:sp>
      <p:sp>
        <p:nvSpPr>
          <p:cNvPr id="6" name="Text 4"/>
          <p:cNvSpPr/>
          <p:nvPr/>
        </p:nvSpPr>
        <p:spPr>
          <a:xfrm>
            <a:off x="7599521" y="4396859"/>
            <a:ext cx="6244709" cy="725805"/>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Smoking is the primary risk factor, but other factors such as air pollution, genetics, and occupational exposure also play a role.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81207"/>
            <a:ext cx="7091601" cy="708779"/>
          </a:xfrm>
          <a:prstGeom prst="rect">
            <a:avLst/>
          </a:prstGeom>
          <a:noFill/>
          <a:ln/>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Dataset and Data Preprocessing</a:t>
            </a:r>
            <a:endParaRPr lang="en-US" sz="4450" dirty="0"/>
          </a:p>
        </p:txBody>
      </p:sp>
      <p:sp>
        <p:nvSpPr>
          <p:cNvPr id="4" name="Shape 1"/>
          <p:cNvSpPr/>
          <p:nvPr/>
        </p:nvSpPr>
        <p:spPr>
          <a:xfrm>
            <a:off x="793790" y="2130147"/>
            <a:ext cx="3664863" cy="3121462"/>
          </a:xfrm>
          <a:prstGeom prst="roundRect">
            <a:avLst>
              <a:gd name="adj" fmla="val 1090"/>
            </a:avLst>
          </a:prstGeom>
          <a:solidFill>
            <a:srgbClr val="3E3E3E"/>
          </a:solidFill>
          <a:ln/>
        </p:spPr>
      </p:sp>
      <p:sp>
        <p:nvSpPr>
          <p:cNvPr id="5" name="Text 2"/>
          <p:cNvSpPr/>
          <p:nvPr/>
        </p:nvSpPr>
        <p:spPr>
          <a:xfrm>
            <a:off x="1020604" y="2356961"/>
            <a:ext cx="2835235" cy="354330"/>
          </a:xfrm>
          <a:prstGeom prst="rect">
            <a:avLst/>
          </a:prstGeom>
          <a:noFill/>
          <a:ln/>
        </p:spPr>
        <p:txBody>
          <a:bodyPr wrap="none" lIns="0" tIns="0" rIns="0" bIns="0" rtlCol="0" anchor="t"/>
          <a:lstStyle/>
          <a:p>
            <a:pPr marL="0" indent="0">
              <a:lnSpc>
                <a:spcPts val="2750"/>
              </a:lnSpc>
              <a:buNone/>
            </a:pPr>
            <a:r>
              <a:rPr lang="en-US" sz="2200" kern="0" spc="-22" dirty="0">
                <a:solidFill>
                  <a:srgbClr val="E0D6DE"/>
                </a:solidFill>
                <a:latin typeface="Anton" pitchFamily="34" charset="0"/>
                <a:ea typeface="Anton" pitchFamily="34" charset="-122"/>
                <a:cs typeface="Anton" pitchFamily="34" charset="-120"/>
              </a:rPr>
              <a:t>Collection</a:t>
            </a:r>
            <a:endParaRPr lang="en-US" sz="2200" dirty="0"/>
          </a:p>
        </p:txBody>
      </p:sp>
      <p:sp>
        <p:nvSpPr>
          <p:cNvPr id="6" name="Text 3"/>
          <p:cNvSpPr/>
          <p:nvPr/>
        </p:nvSpPr>
        <p:spPr>
          <a:xfrm>
            <a:off x="1020604" y="2847380"/>
            <a:ext cx="3211235" cy="2177415"/>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The dataset used for this project includes medical records of patients, containing features like age, gender, smoking history, and diagnostic test results.</a:t>
            </a:r>
            <a:endParaRPr lang="en-US" sz="1750" dirty="0"/>
          </a:p>
        </p:txBody>
      </p:sp>
      <p:sp>
        <p:nvSpPr>
          <p:cNvPr id="7" name="Shape 4"/>
          <p:cNvSpPr/>
          <p:nvPr/>
        </p:nvSpPr>
        <p:spPr>
          <a:xfrm>
            <a:off x="4685467" y="2130147"/>
            <a:ext cx="3664863" cy="3121462"/>
          </a:xfrm>
          <a:prstGeom prst="roundRect">
            <a:avLst>
              <a:gd name="adj" fmla="val 1090"/>
            </a:avLst>
          </a:prstGeom>
          <a:solidFill>
            <a:srgbClr val="3E3E3E"/>
          </a:solidFill>
          <a:ln/>
        </p:spPr>
      </p:sp>
      <p:sp>
        <p:nvSpPr>
          <p:cNvPr id="8" name="Text 5"/>
          <p:cNvSpPr/>
          <p:nvPr/>
        </p:nvSpPr>
        <p:spPr>
          <a:xfrm>
            <a:off x="4912281" y="2356961"/>
            <a:ext cx="2835235" cy="354330"/>
          </a:xfrm>
          <a:prstGeom prst="rect">
            <a:avLst/>
          </a:prstGeom>
          <a:noFill/>
          <a:ln/>
        </p:spPr>
        <p:txBody>
          <a:bodyPr wrap="none" lIns="0" tIns="0" rIns="0" bIns="0" rtlCol="0" anchor="t"/>
          <a:lstStyle/>
          <a:p>
            <a:pPr marL="0" indent="0">
              <a:lnSpc>
                <a:spcPts val="2750"/>
              </a:lnSpc>
              <a:buNone/>
            </a:pPr>
            <a:r>
              <a:rPr lang="en-US" sz="2200" kern="0" spc="-22" dirty="0">
                <a:solidFill>
                  <a:srgbClr val="E0D6DE"/>
                </a:solidFill>
                <a:latin typeface="Anton" pitchFamily="34" charset="0"/>
                <a:ea typeface="Anton" pitchFamily="34" charset="-122"/>
                <a:cs typeface="Anton" pitchFamily="34" charset="-120"/>
              </a:rPr>
              <a:t>Cleaning</a:t>
            </a:r>
            <a:endParaRPr lang="en-US" sz="2200" dirty="0"/>
          </a:p>
        </p:txBody>
      </p:sp>
      <p:sp>
        <p:nvSpPr>
          <p:cNvPr id="9" name="Text 6"/>
          <p:cNvSpPr/>
          <p:nvPr/>
        </p:nvSpPr>
        <p:spPr>
          <a:xfrm>
            <a:off x="4912281" y="2847380"/>
            <a:ext cx="3211235" cy="2177415"/>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Data preprocessing is crucial for removing inconsistencies, handling missing values, and transforming data into a format suitable for machine learning algorithms.</a:t>
            </a:r>
            <a:endParaRPr lang="en-US" sz="1750" dirty="0"/>
          </a:p>
        </p:txBody>
      </p:sp>
      <p:sp>
        <p:nvSpPr>
          <p:cNvPr id="10" name="Shape 7"/>
          <p:cNvSpPr/>
          <p:nvPr/>
        </p:nvSpPr>
        <p:spPr>
          <a:xfrm>
            <a:off x="793790" y="5478423"/>
            <a:ext cx="7556421" cy="1669852"/>
          </a:xfrm>
          <a:prstGeom prst="roundRect">
            <a:avLst>
              <a:gd name="adj" fmla="val 2038"/>
            </a:avLst>
          </a:prstGeom>
          <a:solidFill>
            <a:srgbClr val="3E3E3E"/>
          </a:solidFill>
          <a:ln/>
        </p:spPr>
      </p:sp>
      <p:sp>
        <p:nvSpPr>
          <p:cNvPr id="11" name="Text 8"/>
          <p:cNvSpPr/>
          <p:nvPr/>
        </p:nvSpPr>
        <p:spPr>
          <a:xfrm>
            <a:off x="1020604" y="5705237"/>
            <a:ext cx="2835235" cy="354330"/>
          </a:xfrm>
          <a:prstGeom prst="rect">
            <a:avLst/>
          </a:prstGeom>
          <a:noFill/>
          <a:ln/>
        </p:spPr>
        <p:txBody>
          <a:bodyPr wrap="none" lIns="0" tIns="0" rIns="0" bIns="0" rtlCol="0" anchor="t"/>
          <a:lstStyle/>
          <a:p>
            <a:pPr marL="0" indent="0">
              <a:lnSpc>
                <a:spcPts val="2750"/>
              </a:lnSpc>
              <a:buNone/>
            </a:pPr>
            <a:r>
              <a:rPr lang="en-US" sz="2200" kern="0" spc="-22" dirty="0">
                <a:solidFill>
                  <a:srgbClr val="E0D6DE"/>
                </a:solidFill>
                <a:latin typeface="Anton" pitchFamily="34" charset="0"/>
                <a:ea typeface="Anton" pitchFamily="34" charset="-122"/>
                <a:cs typeface="Anton" pitchFamily="34" charset="-120"/>
              </a:rPr>
              <a:t>Normalization</a:t>
            </a:r>
            <a:endParaRPr lang="en-US" sz="2200" dirty="0"/>
          </a:p>
        </p:txBody>
      </p:sp>
      <p:sp>
        <p:nvSpPr>
          <p:cNvPr id="12" name="Text 9"/>
          <p:cNvSpPr/>
          <p:nvPr/>
        </p:nvSpPr>
        <p:spPr>
          <a:xfrm>
            <a:off x="1020604" y="6195655"/>
            <a:ext cx="7102793" cy="725805"/>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Data normalization is applied to ensure that all features are on the same scale, preventing bias in model training.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47386"/>
            <a:ext cx="5670590" cy="708779"/>
          </a:xfrm>
          <a:prstGeom prst="rect">
            <a:avLst/>
          </a:prstGeom>
          <a:noFill/>
          <a:ln/>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Feature Engineering</a:t>
            </a:r>
            <a:endParaRPr lang="en-US" sz="4450" dirty="0"/>
          </a:p>
        </p:txBody>
      </p:sp>
      <p:sp>
        <p:nvSpPr>
          <p:cNvPr id="4" name="Shape 1"/>
          <p:cNvSpPr/>
          <p:nvPr/>
        </p:nvSpPr>
        <p:spPr>
          <a:xfrm>
            <a:off x="793790" y="3251478"/>
            <a:ext cx="396835" cy="396835"/>
          </a:xfrm>
          <a:prstGeom prst="roundRect">
            <a:avLst>
              <a:gd name="adj" fmla="val 8574"/>
            </a:avLst>
          </a:prstGeom>
          <a:solidFill>
            <a:srgbClr val="3E3E3E"/>
          </a:solidFill>
          <a:ln/>
        </p:spPr>
      </p:sp>
      <p:sp>
        <p:nvSpPr>
          <p:cNvPr id="5" name="Text 2"/>
          <p:cNvSpPr/>
          <p:nvPr/>
        </p:nvSpPr>
        <p:spPr>
          <a:xfrm>
            <a:off x="1417439" y="3251478"/>
            <a:ext cx="2835235" cy="354330"/>
          </a:xfrm>
          <a:prstGeom prst="rect">
            <a:avLst/>
          </a:prstGeom>
          <a:noFill/>
          <a:ln/>
        </p:spPr>
        <p:txBody>
          <a:bodyPr wrap="none" lIns="0" tIns="0" rIns="0" bIns="0" rtlCol="0" anchor="t"/>
          <a:lstStyle/>
          <a:p>
            <a:pPr marL="0" indent="0">
              <a:lnSpc>
                <a:spcPts val="2750"/>
              </a:lnSpc>
              <a:buNone/>
            </a:pPr>
            <a:r>
              <a:rPr lang="en-US" sz="2200" kern="0" spc="-22" dirty="0">
                <a:solidFill>
                  <a:srgbClr val="E0D6DE"/>
                </a:solidFill>
                <a:latin typeface="Anton" pitchFamily="34" charset="0"/>
                <a:ea typeface="Anton" pitchFamily="34" charset="-122"/>
                <a:cs typeface="Anton" pitchFamily="34" charset="-120"/>
              </a:rPr>
              <a:t>New Features</a:t>
            </a:r>
            <a:endParaRPr lang="en-US" sz="2200" dirty="0"/>
          </a:p>
        </p:txBody>
      </p:sp>
      <p:sp>
        <p:nvSpPr>
          <p:cNvPr id="6" name="Text 3"/>
          <p:cNvSpPr/>
          <p:nvPr/>
        </p:nvSpPr>
        <p:spPr>
          <a:xfrm>
            <a:off x="1417439" y="3741896"/>
            <a:ext cx="3041213" cy="2540318"/>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Feature engineering involves creating new features from existing ones to improve the model's predictive power. This might involve combining features or creating interaction terms.</a:t>
            </a:r>
            <a:endParaRPr lang="en-US" sz="1750" dirty="0"/>
          </a:p>
        </p:txBody>
      </p:sp>
      <p:sp>
        <p:nvSpPr>
          <p:cNvPr id="7" name="Shape 4"/>
          <p:cNvSpPr/>
          <p:nvPr/>
        </p:nvSpPr>
        <p:spPr>
          <a:xfrm>
            <a:off x="4685467" y="3251478"/>
            <a:ext cx="396835" cy="396835"/>
          </a:xfrm>
          <a:prstGeom prst="roundRect">
            <a:avLst>
              <a:gd name="adj" fmla="val 8574"/>
            </a:avLst>
          </a:prstGeom>
          <a:solidFill>
            <a:srgbClr val="3E3E3E"/>
          </a:solidFill>
          <a:ln/>
        </p:spPr>
      </p:sp>
      <p:sp>
        <p:nvSpPr>
          <p:cNvPr id="8" name="Text 5"/>
          <p:cNvSpPr/>
          <p:nvPr/>
        </p:nvSpPr>
        <p:spPr>
          <a:xfrm>
            <a:off x="5309116" y="3251478"/>
            <a:ext cx="2835235" cy="354330"/>
          </a:xfrm>
          <a:prstGeom prst="rect">
            <a:avLst/>
          </a:prstGeom>
          <a:noFill/>
          <a:ln/>
        </p:spPr>
        <p:txBody>
          <a:bodyPr wrap="none" lIns="0" tIns="0" rIns="0" bIns="0" rtlCol="0" anchor="t"/>
          <a:lstStyle/>
          <a:p>
            <a:pPr marL="0" indent="0">
              <a:lnSpc>
                <a:spcPts val="2750"/>
              </a:lnSpc>
              <a:buNone/>
            </a:pPr>
            <a:r>
              <a:rPr lang="en-US" sz="2200" kern="0" spc="-22" dirty="0">
                <a:solidFill>
                  <a:srgbClr val="E0D6DE"/>
                </a:solidFill>
                <a:latin typeface="Anton" pitchFamily="34" charset="0"/>
                <a:ea typeface="Anton" pitchFamily="34" charset="-122"/>
                <a:cs typeface="Anton" pitchFamily="34" charset="-120"/>
              </a:rPr>
              <a:t>Feature Selection</a:t>
            </a:r>
            <a:endParaRPr lang="en-US" sz="2200" dirty="0"/>
          </a:p>
        </p:txBody>
      </p:sp>
      <p:sp>
        <p:nvSpPr>
          <p:cNvPr id="9" name="Text 6"/>
          <p:cNvSpPr/>
          <p:nvPr/>
        </p:nvSpPr>
        <p:spPr>
          <a:xfrm>
            <a:off x="5309116" y="3741896"/>
            <a:ext cx="3041213" cy="1814513"/>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Feature selection techniques identify the most relevant features for predicting lung cancer, reducing noise and improving model accuracy.</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0770" y="530543"/>
            <a:ext cx="5448776" cy="602099"/>
          </a:xfrm>
          <a:prstGeom prst="rect">
            <a:avLst/>
          </a:prstGeom>
          <a:noFill/>
          <a:ln/>
        </p:spPr>
        <p:txBody>
          <a:bodyPr wrap="none" lIns="0" tIns="0" rIns="0" bIns="0" rtlCol="0" anchor="t"/>
          <a:lstStyle/>
          <a:p>
            <a:pPr marL="0" indent="0">
              <a:lnSpc>
                <a:spcPts val="4700"/>
              </a:lnSpc>
              <a:buNone/>
            </a:pPr>
            <a:r>
              <a:rPr lang="en-US" sz="3750" kern="0" spc="-38" dirty="0">
                <a:solidFill>
                  <a:srgbClr val="FA95AF"/>
                </a:solidFill>
                <a:latin typeface="Anton" pitchFamily="34" charset="0"/>
                <a:ea typeface="Anton" pitchFamily="34" charset="-122"/>
                <a:cs typeface="Anton" pitchFamily="34" charset="-120"/>
              </a:rPr>
              <a:t>Model Selection and Training</a:t>
            </a:r>
            <a:endParaRPr lang="en-US" sz="3750" dirty="0"/>
          </a:p>
        </p:txBody>
      </p:sp>
      <p:pic>
        <p:nvPicPr>
          <p:cNvPr id="4" name="Image 1" descr="preencoded.png"/>
          <p:cNvPicPr>
            <a:picLocks noChangeAspect="1"/>
          </p:cNvPicPr>
          <p:nvPr/>
        </p:nvPicPr>
        <p:blipFill>
          <a:blip r:embed="rId4"/>
          <a:stretch>
            <a:fillRect/>
          </a:stretch>
        </p:blipFill>
        <p:spPr>
          <a:xfrm>
            <a:off x="6160770" y="1421606"/>
            <a:ext cx="481608" cy="481608"/>
          </a:xfrm>
          <a:prstGeom prst="rect">
            <a:avLst/>
          </a:prstGeom>
        </p:spPr>
      </p:pic>
      <p:sp>
        <p:nvSpPr>
          <p:cNvPr id="5" name="Text 1"/>
          <p:cNvSpPr/>
          <p:nvPr/>
        </p:nvSpPr>
        <p:spPr>
          <a:xfrm>
            <a:off x="6160770" y="2095857"/>
            <a:ext cx="2408515" cy="300990"/>
          </a:xfrm>
          <a:prstGeom prst="rect">
            <a:avLst/>
          </a:prstGeom>
          <a:noFill/>
          <a:ln/>
        </p:spPr>
        <p:txBody>
          <a:bodyPr wrap="none" lIns="0" tIns="0" rIns="0" bIns="0" rtlCol="0" anchor="t"/>
          <a:lstStyle/>
          <a:p>
            <a:pPr marL="0" indent="0" algn="l">
              <a:lnSpc>
                <a:spcPts val="2350"/>
              </a:lnSpc>
              <a:buNone/>
            </a:pPr>
            <a:r>
              <a:rPr lang="en-US" sz="1850" kern="0" spc="-19" dirty="0">
                <a:solidFill>
                  <a:srgbClr val="E0D6DE"/>
                </a:solidFill>
                <a:latin typeface="Anton" pitchFamily="34" charset="0"/>
                <a:ea typeface="Anton" pitchFamily="34" charset="-122"/>
                <a:cs typeface="Anton" pitchFamily="34" charset="-120"/>
              </a:rPr>
              <a:t>Logistic Regression</a:t>
            </a:r>
            <a:endParaRPr lang="en-US" sz="1850" dirty="0"/>
          </a:p>
        </p:txBody>
      </p:sp>
      <p:sp>
        <p:nvSpPr>
          <p:cNvPr id="6" name="Text 2"/>
          <p:cNvSpPr/>
          <p:nvPr/>
        </p:nvSpPr>
        <p:spPr>
          <a:xfrm>
            <a:off x="6160770" y="2512457"/>
            <a:ext cx="7795260" cy="616268"/>
          </a:xfrm>
          <a:prstGeom prst="rect">
            <a:avLst/>
          </a:prstGeom>
          <a:noFill/>
          <a:ln/>
        </p:spPr>
        <p:txBody>
          <a:bodyPr wrap="square" lIns="0" tIns="0" rIns="0" bIns="0" rtlCol="0" anchor="t"/>
          <a:lstStyle/>
          <a:p>
            <a:pPr marL="0" indent="0" algn="l">
              <a:lnSpc>
                <a:spcPts val="2400"/>
              </a:lnSpc>
              <a:buNone/>
            </a:pPr>
            <a:r>
              <a:rPr lang="en-US" sz="1500" kern="0" spc="-30" dirty="0">
                <a:solidFill>
                  <a:srgbClr val="E0D6DE"/>
                </a:solidFill>
                <a:latin typeface="Fira Sans" pitchFamily="34" charset="0"/>
                <a:ea typeface="Fira Sans" pitchFamily="34" charset="-122"/>
                <a:cs typeface="Fira Sans" pitchFamily="34" charset="-120"/>
              </a:rPr>
              <a:t>Logistic regression is a common choice for binary classification problems, predicting the probability of lung cancer.</a:t>
            </a:r>
            <a:endParaRPr lang="en-US" sz="1500" dirty="0"/>
          </a:p>
        </p:txBody>
      </p:sp>
      <p:pic>
        <p:nvPicPr>
          <p:cNvPr id="7" name="Image 2" descr="preencoded.png"/>
          <p:cNvPicPr>
            <a:picLocks noChangeAspect="1"/>
          </p:cNvPicPr>
          <p:nvPr/>
        </p:nvPicPr>
        <p:blipFill>
          <a:blip r:embed="rId5"/>
          <a:stretch>
            <a:fillRect/>
          </a:stretch>
        </p:blipFill>
        <p:spPr>
          <a:xfrm>
            <a:off x="6160770" y="3706773"/>
            <a:ext cx="481608" cy="481608"/>
          </a:xfrm>
          <a:prstGeom prst="rect">
            <a:avLst/>
          </a:prstGeom>
        </p:spPr>
      </p:pic>
      <p:sp>
        <p:nvSpPr>
          <p:cNvPr id="8" name="Text 3"/>
          <p:cNvSpPr/>
          <p:nvPr/>
        </p:nvSpPr>
        <p:spPr>
          <a:xfrm>
            <a:off x="6160770" y="4381024"/>
            <a:ext cx="3075861" cy="300990"/>
          </a:xfrm>
          <a:prstGeom prst="rect">
            <a:avLst/>
          </a:prstGeom>
          <a:noFill/>
          <a:ln/>
        </p:spPr>
        <p:txBody>
          <a:bodyPr wrap="none" lIns="0" tIns="0" rIns="0" bIns="0" rtlCol="0" anchor="t"/>
          <a:lstStyle/>
          <a:p>
            <a:pPr marL="0" indent="0" algn="l">
              <a:lnSpc>
                <a:spcPts val="2350"/>
              </a:lnSpc>
              <a:buNone/>
            </a:pPr>
            <a:r>
              <a:rPr lang="en-US" sz="1850" kern="0" spc="-19" dirty="0">
                <a:solidFill>
                  <a:srgbClr val="E0D6DE"/>
                </a:solidFill>
                <a:latin typeface="Anton" pitchFamily="34" charset="0"/>
                <a:ea typeface="Anton" pitchFamily="34" charset="-122"/>
                <a:cs typeface="Anton" pitchFamily="34" charset="-120"/>
              </a:rPr>
              <a:t>Support Vector Machines (SVMs)</a:t>
            </a:r>
            <a:endParaRPr lang="en-US" sz="1850" dirty="0"/>
          </a:p>
        </p:txBody>
      </p:sp>
      <p:sp>
        <p:nvSpPr>
          <p:cNvPr id="9" name="Text 4"/>
          <p:cNvSpPr/>
          <p:nvPr/>
        </p:nvSpPr>
        <p:spPr>
          <a:xfrm>
            <a:off x="6160770" y="4797623"/>
            <a:ext cx="7795260" cy="616268"/>
          </a:xfrm>
          <a:prstGeom prst="rect">
            <a:avLst/>
          </a:prstGeom>
          <a:noFill/>
          <a:ln/>
        </p:spPr>
        <p:txBody>
          <a:bodyPr wrap="square" lIns="0" tIns="0" rIns="0" bIns="0" rtlCol="0" anchor="t"/>
          <a:lstStyle/>
          <a:p>
            <a:pPr marL="0" indent="0" algn="l">
              <a:lnSpc>
                <a:spcPts val="2400"/>
              </a:lnSpc>
              <a:buNone/>
            </a:pPr>
            <a:r>
              <a:rPr lang="en-US" sz="1500" kern="0" spc="-30" dirty="0">
                <a:solidFill>
                  <a:srgbClr val="E0D6DE"/>
                </a:solidFill>
                <a:latin typeface="Fira Sans" pitchFamily="34" charset="0"/>
                <a:ea typeface="Fira Sans" pitchFamily="34" charset="-122"/>
                <a:cs typeface="Fira Sans" pitchFamily="34" charset="-120"/>
              </a:rPr>
              <a:t>SVMs are powerful algorithms that find optimal hyperplanes to separate different classes, improving prediction accuracy.</a:t>
            </a:r>
            <a:endParaRPr lang="en-US" sz="1500" dirty="0"/>
          </a:p>
        </p:txBody>
      </p:sp>
      <p:pic>
        <p:nvPicPr>
          <p:cNvPr id="10" name="Image 3" descr="preencoded.png"/>
          <p:cNvPicPr>
            <a:picLocks noChangeAspect="1"/>
          </p:cNvPicPr>
          <p:nvPr/>
        </p:nvPicPr>
        <p:blipFill>
          <a:blip r:embed="rId6"/>
          <a:stretch>
            <a:fillRect/>
          </a:stretch>
        </p:blipFill>
        <p:spPr>
          <a:xfrm>
            <a:off x="6160770" y="5991939"/>
            <a:ext cx="481608" cy="481608"/>
          </a:xfrm>
          <a:prstGeom prst="rect">
            <a:avLst/>
          </a:prstGeom>
        </p:spPr>
      </p:pic>
      <p:sp>
        <p:nvSpPr>
          <p:cNvPr id="11" name="Text 5"/>
          <p:cNvSpPr/>
          <p:nvPr/>
        </p:nvSpPr>
        <p:spPr>
          <a:xfrm>
            <a:off x="6160770" y="6666190"/>
            <a:ext cx="2408515" cy="300990"/>
          </a:xfrm>
          <a:prstGeom prst="rect">
            <a:avLst/>
          </a:prstGeom>
          <a:noFill/>
          <a:ln/>
        </p:spPr>
        <p:txBody>
          <a:bodyPr wrap="none" lIns="0" tIns="0" rIns="0" bIns="0" rtlCol="0" anchor="t"/>
          <a:lstStyle/>
          <a:p>
            <a:pPr marL="0" indent="0" algn="l">
              <a:lnSpc>
                <a:spcPts val="2350"/>
              </a:lnSpc>
              <a:buNone/>
            </a:pPr>
            <a:r>
              <a:rPr lang="en-US" sz="1850" kern="0" spc="-19" dirty="0">
                <a:solidFill>
                  <a:srgbClr val="E0D6DE"/>
                </a:solidFill>
                <a:latin typeface="Anton" pitchFamily="34" charset="0"/>
                <a:ea typeface="Anton" pitchFamily="34" charset="-122"/>
                <a:cs typeface="Anton" pitchFamily="34" charset="-120"/>
              </a:rPr>
              <a:t>Decision Trees</a:t>
            </a:r>
            <a:endParaRPr lang="en-US" sz="1850" dirty="0"/>
          </a:p>
        </p:txBody>
      </p:sp>
      <p:sp>
        <p:nvSpPr>
          <p:cNvPr id="12" name="Text 6"/>
          <p:cNvSpPr/>
          <p:nvPr/>
        </p:nvSpPr>
        <p:spPr>
          <a:xfrm>
            <a:off x="6160770" y="7082790"/>
            <a:ext cx="7795260" cy="616268"/>
          </a:xfrm>
          <a:prstGeom prst="rect">
            <a:avLst/>
          </a:prstGeom>
          <a:noFill/>
          <a:ln/>
        </p:spPr>
        <p:txBody>
          <a:bodyPr wrap="square" lIns="0" tIns="0" rIns="0" bIns="0" rtlCol="0" anchor="t"/>
          <a:lstStyle/>
          <a:p>
            <a:pPr marL="0" indent="0" algn="l">
              <a:lnSpc>
                <a:spcPts val="2400"/>
              </a:lnSpc>
              <a:buNone/>
            </a:pPr>
            <a:r>
              <a:rPr lang="en-US" sz="1500" kern="0" spc="-30" dirty="0">
                <a:solidFill>
                  <a:srgbClr val="E0D6DE"/>
                </a:solidFill>
                <a:latin typeface="Fira Sans" pitchFamily="34" charset="0"/>
                <a:ea typeface="Fira Sans" pitchFamily="34" charset="-122"/>
                <a:cs typeface="Fira Sans" pitchFamily="34" charset="-120"/>
              </a:rPr>
              <a:t>Decision trees create a series of branching rules based on features to make predictions, offering interpretability.</a:t>
            </a:r>
            <a:endParaRPr lang="en-US" sz="15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17920" y="742355"/>
            <a:ext cx="5225534" cy="653177"/>
          </a:xfrm>
          <a:prstGeom prst="rect">
            <a:avLst/>
          </a:prstGeom>
          <a:noFill/>
          <a:ln/>
        </p:spPr>
        <p:txBody>
          <a:bodyPr wrap="none" lIns="0" tIns="0" rIns="0" bIns="0" rtlCol="0" anchor="t"/>
          <a:lstStyle/>
          <a:p>
            <a:pPr marL="0" indent="0">
              <a:lnSpc>
                <a:spcPts val="5100"/>
              </a:lnSpc>
              <a:buNone/>
            </a:pPr>
            <a:r>
              <a:rPr lang="en-US" sz="4100" kern="0" spc="-41" dirty="0">
                <a:solidFill>
                  <a:srgbClr val="FA95AF"/>
                </a:solidFill>
                <a:latin typeface="Anton" pitchFamily="34" charset="0"/>
                <a:ea typeface="Anton" pitchFamily="34" charset="-122"/>
                <a:cs typeface="Anton" pitchFamily="34" charset="-120"/>
              </a:rPr>
              <a:t>Performance Evaluation</a:t>
            </a:r>
            <a:endParaRPr lang="en-US" sz="4100" dirty="0"/>
          </a:p>
        </p:txBody>
      </p:sp>
      <p:sp>
        <p:nvSpPr>
          <p:cNvPr id="4" name="Shape 1"/>
          <p:cNvSpPr/>
          <p:nvPr/>
        </p:nvSpPr>
        <p:spPr>
          <a:xfrm>
            <a:off x="6519982" y="1709023"/>
            <a:ext cx="22860" cy="5778103"/>
          </a:xfrm>
          <a:prstGeom prst="roundRect">
            <a:avLst>
              <a:gd name="adj" fmla="val 137154"/>
            </a:avLst>
          </a:prstGeom>
          <a:solidFill>
            <a:srgbClr val="575757"/>
          </a:solidFill>
          <a:ln/>
        </p:spPr>
      </p:sp>
      <p:sp>
        <p:nvSpPr>
          <p:cNvPr id="5" name="Shape 2"/>
          <p:cNvSpPr/>
          <p:nvPr/>
        </p:nvSpPr>
        <p:spPr>
          <a:xfrm>
            <a:off x="6743700" y="2167890"/>
            <a:ext cx="731520" cy="22860"/>
          </a:xfrm>
          <a:prstGeom prst="roundRect">
            <a:avLst>
              <a:gd name="adj" fmla="val 137154"/>
            </a:avLst>
          </a:prstGeom>
          <a:solidFill>
            <a:srgbClr val="575757"/>
          </a:solidFill>
          <a:ln/>
        </p:spPr>
      </p:sp>
      <p:sp>
        <p:nvSpPr>
          <p:cNvPr id="6" name="Shape 3"/>
          <p:cNvSpPr/>
          <p:nvPr/>
        </p:nvSpPr>
        <p:spPr>
          <a:xfrm>
            <a:off x="6296263" y="1944172"/>
            <a:ext cx="470297" cy="470297"/>
          </a:xfrm>
          <a:prstGeom prst="roundRect">
            <a:avLst>
              <a:gd name="adj" fmla="val 6667"/>
            </a:avLst>
          </a:prstGeom>
          <a:solidFill>
            <a:srgbClr val="3E3E3E"/>
          </a:solidFill>
          <a:ln/>
        </p:spPr>
      </p:sp>
      <p:sp>
        <p:nvSpPr>
          <p:cNvPr id="7" name="Text 4"/>
          <p:cNvSpPr/>
          <p:nvPr/>
        </p:nvSpPr>
        <p:spPr>
          <a:xfrm>
            <a:off x="6481167" y="2022515"/>
            <a:ext cx="100489" cy="313492"/>
          </a:xfrm>
          <a:prstGeom prst="rect">
            <a:avLst/>
          </a:prstGeom>
          <a:noFill/>
          <a:ln/>
        </p:spPr>
        <p:txBody>
          <a:bodyPr wrap="none" lIns="0" tIns="0" rIns="0" bIns="0" rtlCol="0" anchor="t"/>
          <a:lstStyle/>
          <a:p>
            <a:pPr marL="0" indent="0" algn="ctr">
              <a:lnSpc>
                <a:spcPts val="2450"/>
              </a:lnSpc>
              <a:buNone/>
            </a:pPr>
            <a:r>
              <a:rPr lang="en-US" sz="2450" kern="0" spc="-25" dirty="0">
                <a:solidFill>
                  <a:srgbClr val="E0D6DE"/>
                </a:solidFill>
                <a:latin typeface="Anton" pitchFamily="34" charset="0"/>
                <a:ea typeface="Anton" pitchFamily="34" charset="-122"/>
                <a:cs typeface="Anton" pitchFamily="34" charset="-120"/>
              </a:rPr>
              <a:t>1</a:t>
            </a:r>
            <a:endParaRPr lang="en-US" sz="2450" dirty="0"/>
          </a:p>
        </p:txBody>
      </p:sp>
      <p:sp>
        <p:nvSpPr>
          <p:cNvPr id="8" name="Text 5"/>
          <p:cNvSpPr/>
          <p:nvPr/>
        </p:nvSpPr>
        <p:spPr>
          <a:xfrm>
            <a:off x="7680960" y="1917978"/>
            <a:ext cx="2612708" cy="326469"/>
          </a:xfrm>
          <a:prstGeom prst="rect">
            <a:avLst/>
          </a:prstGeom>
          <a:noFill/>
          <a:ln/>
        </p:spPr>
        <p:txBody>
          <a:bodyPr wrap="none" lIns="0" tIns="0" rIns="0" bIns="0" rtlCol="0" anchor="t"/>
          <a:lstStyle/>
          <a:p>
            <a:pPr marL="0" indent="0" algn="l">
              <a:lnSpc>
                <a:spcPts val="2550"/>
              </a:lnSpc>
              <a:buNone/>
            </a:pPr>
            <a:r>
              <a:rPr lang="en-US" sz="2050" kern="0" spc="-21" dirty="0">
                <a:solidFill>
                  <a:srgbClr val="E0D6DE"/>
                </a:solidFill>
                <a:latin typeface="Anton" pitchFamily="34" charset="0"/>
                <a:ea typeface="Anton" pitchFamily="34" charset="-122"/>
                <a:cs typeface="Anton" pitchFamily="34" charset="-120"/>
              </a:rPr>
              <a:t>Accuracy</a:t>
            </a:r>
            <a:endParaRPr lang="en-US" sz="2050" dirty="0"/>
          </a:p>
        </p:txBody>
      </p:sp>
      <p:sp>
        <p:nvSpPr>
          <p:cNvPr id="9" name="Text 6"/>
          <p:cNvSpPr/>
          <p:nvPr/>
        </p:nvSpPr>
        <p:spPr>
          <a:xfrm>
            <a:off x="7680960" y="2369820"/>
            <a:ext cx="6217920" cy="334447"/>
          </a:xfrm>
          <a:prstGeom prst="rect">
            <a:avLst/>
          </a:prstGeom>
          <a:noFill/>
          <a:ln/>
        </p:spPr>
        <p:txBody>
          <a:bodyPr wrap="none" lIns="0" tIns="0" rIns="0" bIns="0" rtlCol="0" anchor="t"/>
          <a:lstStyle/>
          <a:p>
            <a:pPr marL="0" indent="0" algn="l">
              <a:lnSpc>
                <a:spcPts val="2600"/>
              </a:lnSpc>
              <a:buNone/>
            </a:pPr>
            <a:r>
              <a:rPr lang="en-US" sz="1600" kern="0" spc="-33" dirty="0">
                <a:solidFill>
                  <a:srgbClr val="E0D6DE"/>
                </a:solidFill>
                <a:latin typeface="Fira Sans" pitchFamily="34" charset="0"/>
                <a:ea typeface="Fira Sans" pitchFamily="34" charset="-122"/>
                <a:cs typeface="Fira Sans" pitchFamily="34" charset="-120"/>
              </a:rPr>
              <a:t>Measures the proportion of correctly classified instances.</a:t>
            </a:r>
            <a:endParaRPr lang="en-US" sz="1600" dirty="0"/>
          </a:p>
        </p:txBody>
      </p:sp>
      <p:sp>
        <p:nvSpPr>
          <p:cNvPr id="10" name="Shape 7"/>
          <p:cNvSpPr/>
          <p:nvPr/>
        </p:nvSpPr>
        <p:spPr>
          <a:xfrm>
            <a:off x="6743700" y="3581043"/>
            <a:ext cx="731520" cy="22860"/>
          </a:xfrm>
          <a:prstGeom prst="roundRect">
            <a:avLst>
              <a:gd name="adj" fmla="val 137154"/>
            </a:avLst>
          </a:prstGeom>
          <a:solidFill>
            <a:srgbClr val="575757"/>
          </a:solidFill>
          <a:ln/>
        </p:spPr>
      </p:sp>
      <p:sp>
        <p:nvSpPr>
          <p:cNvPr id="11" name="Shape 8"/>
          <p:cNvSpPr/>
          <p:nvPr/>
        </p:nvSpPr>
        <p:spPr>
          <a:xfrm>
            <a:off x="6296263" y="3357324"/>
            <a:ext cx="470297" cy="470297"/>
          </a:xfrm>
          <a:prstGeom prst="roundRect">
            <a:avLst>
              <a:gd name="adj" fmla="val 6667"/>
            </a:avLst>
          </a:prstGeom>
          <a:solidFill>
            <a:srgbClr val="3E3E3E"/>
          </a:solidFill>
          <a:ln/>
        </p:spPr>
      </p:sp>
      <p:sp>
        <p:nvSpPr>
          <p:cNvPr id="12" name="Text 9"/>
          <p:cNvSpPr/>
          <p:nvPr/>
        </p:nvSpPr>
        <p:spPr>
          <a:xfrm>
            <a:off x="6455450" y="3435668"/>
            <a:ext cx="151805" cy="313492"/>
          </a:xfrm>
          <a:prstGeom prst="rect">
            <a:avLst/>
          </a:prstGeom>
          <a:noFill/>
          <a:ln/>
        </p:spPr>
        <p:txBody>
          <a:bodyPr wrap="none" lIns="0" tIns="0" rIns="0" bIns="0" rtlCol="0" anchor="t"/>
          <a:lstStyle/>
          <a:p>
            <a:pPr marL="0" indent="0" algn="ctr">
              <a:lnSpc>
                <a:spcPts val="2450"/>
              </a:lnSpc>
              <a:buNone/>
            </a:pPr>
            <a:r>
              <a:rPr lang="en-US" sz="2450" kern="0" spc="-25" dirty="0">
                <a:solidFill>
                  <a:srgbClr val="E0D6DE"/>
                </a:solidFill>
                <a:latin typeface="Anton" pitchFamily="34" charset="0"/>
                <a:ea typeface="Anton" pitchFamily="34" charset="-122"/>
                <a:cs typeface="Anton" pitchFamily="34" charset="-120"/>
              </a:rPr>
              <a:t>2</a:t>
            </a:r>
            <a:endParaRPr lang="en-US" sz="2450" dirty="0"/>
          </a:p>
        </p:txBody>
      </p:sp>
      <p:sp>
        <p:nvSpPr>
          <p:cNvPr id="13" name="Text 10"/>
          <p:cNvSpPr/>
          <p:nvPr/>
        </p:nvSpPr>
        <p:spPr>
          <a:xfrm>
            <a:off x="7680960" y="3331131"/>
            <a:ext cx="2612708" cy="326469"/>
          </a:xfrm>
          <a:prstGeom prst="rect">
            <a:avLst/>
          </a:prstGeom>
          <a:noFill/>
          <a:ln/>
        </p:spPr>
        <p:txBody>
          <a:bodyPr wrap="none" lIns="0" tIns="0" rIns="0" bIns="0" rtlCol="0" anchor="t"/>
          <a:lstStyle/>
          <a:p>
            <a:pPr marL="0" indent="0" algn="l">
              <a:lnSpc>
                <a:spcPts val="2550"/>
              </a:lnSpc>
              <a:buNone/>
            </a:pPr>
            <a:r>
              <a:rPr lang="en-US" sz="2050" kern="0" spc="-21" dirty="0">
                <a:solidFill>
                  <a:srgbClr val="E0D6DE"/>
                </a:solidFill>
                <a:latin typeface="Anton" pitchFamily="34" charset="0"/>
                <a:ea typeface="Anton" pitchFamily="34" charset="-122"/>
                <a:cs typeface="Anton" pitchFamily="34" charset="-120"/>
              </a:rPr>
              <a:t>Precision</a:t>
            </a:r>
            <a:endParaRPr lang="en-US" sz="2050" dirty="0"/>
          </a:p>
        </p:txBody>
      </p:sp>
      <p:sp>
        <p:nvSpPr>
          <p:cNvPr id="14" name="Text 11"/>
          <p:cNvSpPr/>
          <p:nvPr/>
        </p:nvSpPr>
        <p:spPr>
          <a:xfrm>
            <a:off x="7680960" y="3782973"/>
            <a:ext cx="6217920" cy="668893"/>
          </a:xfrm>
          <a:prstGeom prst="rect">
            <a:avLst/>
          </a:prstGeom>
          <a:noFill/>
          <a:ln/>
        </p:spPr>
        <p:txBody>
          <a:bodyPr wrap="square" lIns="0" tIns="0" rIns="0" bIns="0" rtlCol="0" anchor="t"/>
          <a:lstStyle/>
          <a:p>
            <a:pPr marL="0" indent="0" algn="l">
              <a:lnSpc>
                <a:spcPts val="2600"/>
              </a:lnSpc>
              <a:buNone/>
            </a:pPr>
            <a:r>
              <a:rPr lang="en-US" sz="1600" kern="0" spc="-33" dirty="0">
                <a:solidFill>
                  <a:srgbClr val="E0D6DE"/>
                </a:solidFill>
                <a:latin typeface="Fira Sans" pitchFamily="34" charset="0"/>
                <a:ea typeface="Fira Sans" pitchFamily="34" charset="-122"/>
                <a:cs typeface="Fira Sans" pitchFamily="34" charset="-120"/>
              </a:rPr>
              <a:t>Indicates the proportion of true positives among predicted positives.</a:t>
            </a:r>
            <a:endParaRPr lang="en-US" sz="1600" dirty="0"/>
          </a:p>
        </p:txBody>
      </p:sp>
      <p:sp>
        <p:nvSpPr>
          <p:cNvPr id="15" name="Shape 12"/>
          <p:cNvSpPr/>
          <p:nvPr/>
        </p:nvSpPr>
        <p:spPr>
          <a:xfrm>
            <a:off x="6743700" y="5328642"/>
            <a:ext cx="731520" cy="22860"/>
          </a:xfrm>
          <a:prstGeom prst="roundRect">
            <a:avLst>
              <a:gd name="adj" fmla="val 137154"/>
            </a:avLst>
          </a:prstGeom>
          <a:solidFill>
            <a:srgbClr val="575757"/>
          </a:solidFill>
          <a:ln/>
        </p:spPr>
      </p:sp>
      <p:sp>
        <p:nvSpPr>
          <p:cNvPr id="16" name="Shape 13"/>
          <p:cNvSpPr/>
          <p:nvPr/>
        </p:nvSpPr>
        <p:spPr>
          <a:xfrm>
            <a:off x="6296263" y="5104924"/>
            <a:ext cx="470297" cy="470297"/>
          </a:xfrm>
          <a:prstGeom prst="roundRect">
            <a:avLst>
              <a:gd name="adj" fmla="val 6667"/>
            </a:avLst>
          </a:prstGeom>
          <a:solidFill>
            <a:srgbClr val="3E3E3E"/>
          </a:solidFill>
          <a:ln/>
        </p:spPr>
      </p:sp>
      <p:sp>
        <p:nvSpPr>
          <p:cNvPr id="17" name="Text 14"/>
          <p:cNvSpPr/>
          <p:nvPr/>
        </p:nvSpPr>
        <p:spPr>
          <a:xfrm>
            <a:off x="6455450" y="5183267"/>
            <a:ext cx="151805" cy="313492"/>
          </a:xfrm>
          <a:prstGeom prst="rect">
            <a:avLst/>
          </a:prstGeom>
          <a:noFill/>
          <a:ln/>
        </p:spPr>
        <p:txBody>
          <a:bodyPr wrap="none" lIns="0" tIns="0" rIns="0" bIns="0" rtlCol="0" anchor="t"/>
          <a:lstStyle/>
          <a:p>
            <a:pPr marL="0" indent="0" algn="ctr">
              <a:lnSpc>
                <a:spcPts val="2450"/>
              </a:lnSpc>
              <a:buNone/>
            </a:pPr>
            <a:r>
              <a:rPr lang="en-US" sz="2450" kern="0" spc="-25" dirty="0">
                <a:solidFill>
                  <a:srgbClr val="E0D6DE"/>
                </a:solidFill>
                <a:latin typeface="Anton" pitchFamily="34" charset="0"/>
                <a:ea typeface="Anton" pitchFamily="34" charset="-122"/>
                <a:cs typeface="Anton" pitchFamily="34" charset="-120"/>
              </a:rPr>
              <a:t>3</a:t>
            </a:r>
            <a:endParaRPr lang="en-US" sz="2450" dirty="0"/>
          </a:p>
        </p:txBody>
      </p:sp>
      <p:sp>
        <p:nvSpPr>
          <p:cNvPr id="18" name="Text 15"/>
          <p:cNvSpPr/>
          <p:nvPr/>
        </p:nvSpPr>
        <p:spPr>
          <a:xfrm>
            <a:off x="7680960" y="5078730"/>
            <a:ext cx="2612708" cy="326469"/>
          </a:xfrm>
          <a:prstGeom prst="rect">
            <a:avLst/>
          </a:prstGeom>
          <a:noFill/>
          <a:ln/>
        </p:spPr>
        <p:txBody>
          <a:bodyPr wrap="none" lIns="0" tIns="0" rIns="0" bIns="0" rtlCol="0" anchor="t"/>
          <a:lstStyle/>
          <a:p>
            <a:pPr marL="0" indent="0" algn="l">
              <a:lnSpc>
                <a:spcPts val="2550"/>
              </a:lnSpc>
              <a:buNone/>
            </a:pPr>
            <a:r>
              <a:rPr lang="en-US" sz="2050" kern="0" spc="-21" dirty="0">
                <a:solidFill>
                  <a:srgbClr val="E0D6DE"/>
                </a:solidFill>
                <a:latin typeface="Anton" pitchFamily="34" charset="0"/>
                <a:ea typeface="Anton" pitchFamily="34" charset="-122"/>
                <a:cs typeface="Anton" pitchFamily="34" charset="-120"/>
              </a:rPr>
              <a:t>Recall</a:t>
            </a:r>
            <a:endParaRPr lang="en-US" sz="2050" dirty="0"/>
          </a:p>
        </p:txBody>
      </p:sp>
      <p:sp>
        <p:nvSpPr>
          <p:cNvPr id="19" name="Text 16"/>
          <p:cNvSpPr/>
          <p:nvPr/>
        </p:nvSpPr>
        <p:spPr>
          <a:xfrm>
            <a:off x="7680960" y="5530572"/>
            <a:ext cx="6217920" cy="334447"/>
          </a:xfrm>
          <a:prstGeom prst="rect">
            <a:avLst/>
          </a:prstGeom>
          <a:noFill/>
          <a:ln/>
        </p:spPr>
        <p:txBody>
          <a:bodyPr wrap="none" lIns="0" tIns="0" rIns="0" bIns="0" rtlCol="0" anchor="t"/>
          <a:lstStyle/>
          <a:p>
            <a:pPr marL="0" indent="0" algn="l">
              <a:lnSpc>
                <a:spcPts val="2600"/>
              </a:lnSpc>
              <a:buNone/>
            </a:pPr>
            <a:r>
              <a:rPr lang="en-US" sz="1600" kern="0" spc="-33" dirty="0">
                <a:solidFill>
                  <a:srgbClr val="E0D6DE"/>
                </a:solidFill>
                <a:latin typeface="Fira Sans" pitchFamily="34" charset="0"/>
                <a:ea typeface="Fira Sans" pitchFamily="34" charset="-122"/>
                <a:cs typeface="Fira Sans" pitchFamily="34" charset="-120"/>
              </a:rPr>
              <a:t>Indicates the proportion of true positives among all actual positives.</a:t>
            </a:r>
            <a:endParaRPr lang="en-US" sz="1600" dirty="0"/>
          </a:p>
        </p:txBody>
      </p:sp>
      <p:sp>
        <p:nvSpPr>
          <p:cNvPr id="20" name="Shape 17"/>
          <p:cNvSpPr/>
          <p:nvPr/>
        </p:nvSpPr>
        <p:spPr>
          <a:xfrm>
            <a:off x="6743700" y="6741795"/>
            <a:ext cx="731520" cy="22860"/>
          </a:xfrm>
          <a:prstGeom prst="roundRect">
            <a:avLst>
              <a:gd name="adj" fmla="val 137154"/>
            </a:avLst>
          </a:prstGeom>
          <a:solidFill>
            <a:srgbClr val="575757"/>
          </a:solidFill>
          <a:ln/>
        </p:spPr>
      </p:sp>
      <p:sp>
        <p:nvSpPr>
          <p:cNvPr id="21" name="Shape 18"/>
          <p:cNvSpPr/>
          <p:nvPr/>
        </p:nvSpPr>
        <p:spPr>
          <a:xfrm>
            <a:off x="6296263" y="6518077"/>
            <a:ext cx="470297" cy="470297"/>
          </a:xfrm>
          <a:prstGeom prst="roundRect">
            <a:avLst>
              <a:gd name="adj" fmla="val 6667"/>
            </a:avLst>
          </a:prstGeom>
          <a:solidFill>
            <a:srgbClr val="3E3E3E"/>
          </a:solidFill>
          <a:ln/>
        </p:spPr>
      </p:sp>
      <p:sp>
        <p:nvSpPr>
          <p:cNvPr id="22" name="Text 19"/>
          <p:cNvSpPr/>
          <p:nvPr/>
        </p:nvSpPr>
        <p:spPr>
          <a:xfrm>
            <a:off x="6455450" y="6596420"/>
            <a:ext cx="151805" cy="313492"/>
          </a:xfrm>
          <a:prstGeom prst="rect">
            <a:avLst/>
          </a:prstGeom>
          <a:noFill/>
          <a:ln/>
        </p:spPr>
        <p:txBody>
          <a:bodyPr wrap="none" lIns="0" tIns="0" rIns="0" bIns="0" rtlCol="0" anchor="t"/>
          <a:lstStyle/>
          <a:p>
            <a:pPr marL="0" indent="0" algn="ctr">
              <a:lnSpc>
                <a:spcPts val="2450"/>
              </a:lnSpc>
              <a:buNone/>
            </a:pPr>
            <a:r>
              <a:rPr lang="en-US" sz="2450" kern="0" spc="-25" dirty="0">
                <a:solidFill>
                  <a:srgbClr val="E0D6DE"/>
                </a:solidFill>
                <a:latin typeface="Anton" pitchFamily="34" charset="0"/>
                <a:ea typeface="Anton" pitchFamily="34" charset="-122"/>
                <a:cs typeface="Anton" pitchFamily="34" charset="-120"/>
              </a:rPr>
              <a:t>4</a:t>
            </a:r>
            <a:endParaRPr lang="en-US" sz="2450" dirty="0"/>
          </a:p>
        </p:txBody>
      </p:sp>
      <p:sp>
        <p:nvSpPr>
          <p:cNvPr id="23" name="Text 20"/>
          <p:cNvSpPr/>
          <p:nvPr/>
        </p:nvSpPr>
        <p:spPr>
          <a:xfrm>
            <a:off x="7680960" y="6491883"/>
            <a:ext cx="2612708" cy="326469"/>
          </a:xfrm>
          <a:prstGeom prst="rect">
            <a:avLst/>
          </a:prstGeom>
          <a:noFill/>
          <a:ln/>
        </p:spPr>
        <p:txBody>
          <a:bodyPr wrap="none" lIns="0" tIns="0" rIns="0" bIns="0" rtlCol="0" anchor="t"/>
          <a:lstStyle/>
          <a:p>
            <a:pPr marL="0" indent="0" algn="l">
              <a:lnSpc>
                <a:spcPts val="2550"/>
              </a:lnSpc>
              <a:buNone/>
            </a:pPr>
            <a:r>
              <a:rPr lang="en-US" sz="2050" kern="0" spc="-21" dirty="0">
                <a:solidFill>
                  <a:srgbClr val="E0D6DE"/>
                </a:solidFill>
                <a:latin typeface="Anton" pitchFamily="34" charset="0"/>
                <a:ea typeface="Anton" pitchFamily="34" charset="-122"/>
                <a:cs typeface="Anton" pitchFamily="34" charset="-120"/>
              </a:rPr>
              <a:t>F1-Score</a:t>
            </a:r>
            <a:endParaRPr lang="en-US" sz="2050" dirty="0"/>
          </a:p>
        </p:txBody>
      </p:sp>
      <p:sp>
        <p:nvSpPr>
          <p:cNvPr id="24" name="Text 21"/>
          <p:cNvSpPr/>
          <p:nvPr/>
        </p:nvSpPr>
        <p:spPr>
          <a:xfrm>
            <a:off x="7680960" y="6943725"/>
            <a:ext cx="6217920" cy="334447"/>
          </a:xfrm>
          <a:prstGeom prst="rect">
            <a:avLst/>
          </a:prstGeom>
          <a:noFill/>
          <a:ln/>
        </p:spPr>
        <p:txBody>
          <a:bodyPr wrap="none" lIns="0" tIns="0" rIns="0" bIns="0" rtlCol="0" anchor="t"/>
          <a:lstStyle/>
          <a:p>
            <a:pPr marL="0" indent="0" algn="l">
              <a:lnSpc>
                <a:spcPts val="2600"/>
              </a:lnSpc>
              <a:buNone/>
            </a:pPr>
            <a:r>
              <a:rPr lang="en-US" sz="1600" kern="0" spc="-33" dirty="0">
                <a:solidFill>
                  <a:srgbClr val="E0D6DE"/>
                </a:solidFill>
                <a:latin typeface="Fira Sans" pitchFamily="34" charset="0"/>
                <a:ea typeface="Fira Sans" pitchFamily="34" charset="-122"/>
                <a:cs typeface="Fira Sans" pitchFamily="34" charset="-120"/>
              </a:rPr>
              <a:t>Provides a balanced measure of precision and recall.</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972145"/>
            <a:ext cx="9357955" cy="708779"/>
          </a:xfrm>
          <a:prstGeom prst="rect">
            <a:avLst/>
          </a:prstGeom>
          <a:noFill/>
          <a:ln/>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Clinical Implications and Future Directions</a:t>
            </a:r>
            <a:endParaRPr lang="en-US" sz="4450" dirty="0"/>
          </a:p>
        </p:txBody>
      </p:sp>
      <p:pic>
        <p:nvPicPr>
          <p:cNvPr id="3" name="Image 0" descr="preencoded.png"/>
          <p:cNvPicPr>
            <a:picLocks noChangeAspect="1"/>
          </p:cNvPicPr>
          <p:nvPr/>
        </p:nvPicPr>
        <p:blipFill>
          <a:blip r:embed="rId3"/>
          <a:stretch>
            <a:fillRect/>
          </a:stretch>
        </p:blipFill>
        <p:spPr>
          <a:xfrm>
            <a:off x="2978348" y="2134553"/>
            <a:ext cx="2152055" cy="1669852"/>
          </a:xfrm>
          <a:prstGeom prst="rect">
            <a:avLst/>
          </a:prstGeom>
        </p:spPr>
      </p:pic>
      <p:sp>
        <p:nvSpPr>
          <p:cNvPr id="4" name="Text 1"/>
          <p:cNvSpPr/>
          <p:nvPr/>
        </p:nvSpPr>
        <p:spPr>
          <a:xfrm>
            <a:off x="4008953" y="2959179"/>
            <a:ext cx="90845" cy="453509"/>
          </a:xfrm>
          <a:prstGeom prst="rect">
            <a:avLst/>
          </a:prstGeom>
          <a:noFill/>
          <a:ln/>
        </p:spPr>
        <p:txBody>
          <a:bodyPr wrap="none" lIns="0" tIns="0" rIns="0" bIns="0" rtlCol="0" anchor="t"/>
          <a:lstStyle/>
          <a:p>
            <a:pPr marL="0" indent="0" algn="ctr">
              <a:lnSpc>
                <a:spcPts val="3550"/>
              </a:lnSpc>
              <a:buNone/>
            </a:pPr>
            <a:r>
              <a:rPr lang="en-US" sz="2200" kern="0" spc="-22" dirty="0">
                <a:solidFill>
                  <a:srgbClr val="E0D6DE"/>
                </a:solidFill>
                <a:latin typeface="Anton" pitchFamily="34" charset="0"/>
                <a:ea typeface="Anton" pitchFamily="34" charset="-122"/>
                <a:cs typeface="Anton" pitchFamily="34" charset="-120"/>
              </a:rPr>
              <a:t>1</a:t>
            </a:r>
            <a:endParaRPr lang="en-US" sz="2200" dirty="0"/>
          </a:p>
        </p:txBody>
      </p:sp>
      <p:sp>
        <p:nvSpPr>
          <p:cNvPr id="5" name="Text 2"/>
          <p:cNvSpPr/>
          <p:nvPr/>
        </p:nvSpPr>
        <p:spPr>
          <a:xfrm>
            <a:off x="5357217" y="2361367"/>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Early Detection</a:t>
            </a:r>
            <a:endParaRPr lang="en-US" sz="2200" dirty="0"/>
          </a:p>
        </p:txBody>
      </p:sp>
      <p:sp>
        <p:nvSpPr>
          <p:cNvPr id="6" name="Text 3"/>
          <p:cNvSpPr/>
          <p:nvPr/>
        </p:nvSpPr>
        <p:spPr>
          <a:xfrm>
            <a:off x="5357217" y="2851785"/>
            <a:ext cx="8252579"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Models can aid in early detection, enabling timely intervention and improving patient outcomes.</a:t>
            </a:r>
            <a:endParaRPr lang="en-US" sz="1750" dirty="0"/>
          </a:p>
        </p:txBody>
      </p:sp>
      <p:sp>
        <p:nvSpPr>
          <p:cNvPr id="7" name="Shape 4"/>
          <p:cNvSpPr/>
          <p:nvPr/>
        </p:nvSpPr>
        <p:spPr>
          <a:xfrm>
            <a:off x="5187077" y="3817501"/>
            <a:ext cx="8592860" cy="15240"/>
          </a:xfrm>
          <a:prstGeom prst="roundRect">
            <a:avLst>
              <a:gd name="adj" fmla="val 223256"/>
            </a:avLst>
          </a:prstGeom>
          <a:solidFill>
            <a:srgbClr val="575757"/>
          </a:solidFill>
          <a:ln/>
        </p:spPr>
      </p:sp>
      <p:pic>
        <p:nvPicPr>
          <p:cNvPr id="8" name="Image 1" descr="preencoded.png"/>
          <p:cNvPicPr>
            <a:picLocks noChangeAspect="1"/>
          </p:cNvPicPr>
          <p:nvPr/>
        </p:nvPicPr>
        <p:blipFill>
          <a:blip r:embed="rId4"/>
          <a:stretch>
            <a:fillRect/>
          </a:stretch>
        </p:blipFill>
        <p:spPr>
          <a:xfrm>
            <a:off x="1902381" y="3861078"/>
            <a:ext cx="4304109" cy="1669852"/>
          </a:xfrm>
          <a:prstGeom prst="rect">
            <a:avLst/>
          </a:prstGeom>
        </p:spPr>
      </p:pic>
      <p:sp>
        <p:nvSpPr>
          <p:cNvPr id="9" name="Text 5"/>
          <p:cNvSpPr/>
          <p:nvPr/>
        </p:nvSpPr>
        <p:spPr>
          <a:xfrm>
            <a:off x="3985736" y="4469249"/>
            <a:ext cx="137279" cy="453509"/>
          </a:xfrm>
          <a:prstGeom prst="rect">
            <a:avLst/>
          </a:prstGeom>
          <a:noFill/>
          <a:ln/>
        </p:spPr>
        <p:txBody>
          <a:bodyPr wrap="none" lIns="0" tIns="0" rIns="0" bIns="0" rtlCol="0" anchor="t"/>
          <a:lstStyle/>
          <a:p>
            <a:pPr marL="0" indent="0" algn="ctr">
              <a:lnSpc>
                <a:spcPts val="3550"/>
              </a:lnSpc>
              <a:buNone/>
            </a:pPr>
            <a:r>
              <a:rPr lang="en-US" sz="2200" kern="0" spc="-22" dirty="0">
                <a:solidFill>
                  <a:srgbClr val="E0D6DE"/>
                </a:solidFill>
                <a:latin typeface="Anton" pitchFamily="34" charset="0"/>
                <a:ea typeface="Anton" pitchFamily="34" charset="-122"/>
                <a:cs typeface="Anton" pitchFamily="34" charset="-120"/>
              </a:rPr>
              <a:t>2</a:t>
            </a:r>
            <a:endParaRPr lang="en-US" sz="2200" dirty="0"/>
          </a:p>
        </p:txBody>
      </p:sp>
      <p:sp>
        <p:nvSpPr>
          <p:cNvPr id="10" name="Text 6"/>
          <p:cNvSpPr/>
          <p:nvPr/>
        </p:nvSpPr>
        <p:spPr>
          <a:xfrm>
            <a:off x="6433304" y="4087892"/>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Risk Assessment</a:t>
            </a:r>
            <a:endParaRPr lang="en-US" sz="2200" dirty="0"/>
          </a:p>
        </p:txBody>
      </p:sp>
      <p:sp>
        <p:nvSpPr>
          <p:cNvPr id="11" name="Text 7"/>
          <p:cNvSpPr/>
          <p:nvPr/>
        </p:nvSpPr>
        <p:spPr>
          <a:xfrm>
            <a:off x="6433304" y="4578310"/>
            <a:ext cx="7176492"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Models can assess individual risk factors, guiding personalized prevention strategies.</a:t>
            </a:r>
            <a:endParaRPr lang="en-US" sz="1750" dirty="0"/>
          </a:p>
        </p:txBody>
      </p:sp>
      <p:sp>
        <p:nvSpPr>
          <p:cNvPr id="12" name="Shape 8"/>
          <p:cNvSpPr/>
          <p:nvPr/>
        </p:nvSpPr>
        <p:spPr>
          <a:xfrm>
            <a:off x="6263164" y="5544026"/>
            <a:ext cx="7516773" cy="15240"/>
          </a:xfrm>
          <a:prstGeom prst="roundRect">
            <a:avLst>
              <a:gd name="adj" fmla="val 223256"/>
            </a:avLst>
          </a:prstGeom>
          <a:solidFill>
            <a:srgbClr val="575757"/>
          </a:solidFill>
          <a:ln/>
        </p:spPr>
      </p:sp>
      <p:pic>
        <p:nvPicPr>
          <p:cNvPr id="13" name="Image 2" descr="preencoded.png"/>
          <p:cNvPicPr>
            <a:picLocks noChangeAspect="1"/>
          </p:cNvPicPr>
          <p:nvPr/>
        </p:nvPicPr>
        <p:blipFill>
          <a:blip r:embed="rId5"/>
          <a:stretch>
            <a:fillRect/>
          </a:stretch>
        </p:blipFill>
        <p:spPr>
          <a:xfrm>
            <a:off x="826294" y="5587603"/>
            <a:ext cx="6456164" cy="1669852"/>
          </a:xfrm>
          <a:prstGeom prst="rect">
            <a:avLst/>
          </a:prstGeom>
        </p:spPr>
      </p:pic>
      <p:sp>
        <p:nvSpPr>
          <p:cNvPr id="14" name="Text 9"/>
          <p:cNvSpPr/>
          <p:nvPr/>
        </p:nvSpPr>
        <p:spPr>
          <a:xfrm>
            <a:off x="3985617" y="6195774"/>
            <a:ext cx="137279" cy="453509"/>
          </a:xfrm>
          <a:prstGeom prst="rect">
            <a:avLst/>
          </a:prstGeom>
          <a:noFill/>
          <a:ln/>
        </p:spPr>
        <p:txBody>
          <a:bodyPr wrap="none" lIns="0" tIns="0" rIns="0" bIns="0" rtlCol="0" anchor="t"/>
          <a:lstStyle/>
          <a:p>
            <a:pPr marL="0" indent="0" algn="ctr">
              <a:lnSpc>
                <a:spcPts val="3550"/>
              </a:lnSpc>
              <a:buNone/>
            </a:pPr>
            <a:r>
              <a:rPr lang="en-US" sz="2200" kern="0" spc="-22" dirty="0">
                <a:solidFill>
                  <a:srgbClr val="E0D6DE"/>
                </a:solidFill>
                <a:latin typeface="Anton" pitchFamily="34" charset="0"/>
                <a:ea typeface="Anton" pitchFamily="34" charset="-122"/>
                <a:cs typeface="Anton" pitchFamily="34" charset="-120"/>
              </a:rPr>
              <a:t>3</a:t>
            </a:r>
            <a:endParaRPr lang="en-US" sz="2200" dirty="0"/>
          </a:p>
        </p:txBody>
      </p:sp>
      <p:sp>
        <p:nvSpPr>
          <p:cNvPr id="15" name="Text 10"/>
          <p:cNvSpPr/>
          <p:nvPr/>
        </p:nvSpPr>
        <p:spPr>
          <a:xfrm>
            <a:off x="7509272" y="5814417"/>
            <a:ext cx="2835235" cy="354330"/>
          </a:xfrm>
          <a:prstGeom prst="rect">
            <a:avLst/>
          </a:prstGeom>
          <a:noFill/>
          <a:ln/>
        </p:spPr>
        <p:txBody>
          <a:bodyPr wrap="none" lIns="0" tIns="0" rIns="0" bIns="0" rtlCol="0" anchor="t"/>
          <a:lstStyle/>
          <a:p>
            <a:pPr marL="0" indent="0" algn="l">
              <a:lnSpc>
                <a:spcPts val="2750"/>
              </a:lnSpc>
              <a:buNone/>
            </a:pPr>
            <a:r>
              <a:rPr lang="en-US" sz="2200" kern="0" spc="-22" dirty="0">
                <a:solidFill>
                  <a:srgbClr val="E0D6DE"/>
                </a:solidFill>
                <a:latin typeface="Anton" pitchFamily="34" charset="0"/>
                <a:ea typeface="Anton" pitchFamily="34" charset="-122"/>
                <a:cs typeface="Anton" pitchFamily="34" charset="-120"/>
              </a:rPr>
              <a:t>Treatment Optimization</a:t>
            </a:r>
            <a:endParaRPr lang="en-US" sz="2200" dirty="0"/>
          </a:p>
        </p:txBody>
      </p:sp>
      <p:sp>
        <p:nvSpPr>
          <p:cNvPr id="16" name="Text 11"/>
          <p:cNvSpPr/>
          <p:nvPr/>
        </p:nvSpPr>
        <p:spPr>
          <a:xfrm>
            <a:off x="7509272" y="6304836"/>
            <a:ext cx="6100524"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0D6DE"/>
                </a:solidFill>
                <a:latin typeface="Fira Sans" pitchFamily="34" charset="0"/>
                <a:ea typeface="Fira Sans" pitchFamily="34" charset="-122"/>
                <a:cs typeface="Fira Sans" pitchFamily="34" charset="-120"/>
              </a:rPr>
              <a:t>Models can help doctors choose the most appropriate treatment based on individual patient characteristics.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46471"/>
            <a:ext cx="6907411" cy="708779"/>
          </a:xfrm>
          <a:prstGeom prst="rect">
            <a:avLst/>
          </a:prstGeom>
          <a:noFill/>
          <a:ln/>
        </p:spPr>
        <p:txBody>
          <a:bodyPr wrap="none" lIns="0" tIns="0" rIns="0" bIns="0" rtlCol="0" anchor="t"/>
          <a:lstStyle/>
          <a:p>
            <a:pPr marL="0" indent="0">
              <a:lnSpc>
                <a:spcPts val="5550"/>
              </a:lnSpc>
              <a:buNone/>
            </a:pPr>
            <a:r>
              <a:rPr lang="en-US" sz="4450" kern="0" spc="-45" dirty="0">
                <a:solidFill>
                  <a:srgbClr val="FA95AF"/>
                </a:solidFill>
                <a:latin typeface="Anton" pitchFamily="34" charset="0"/>
                <a:ea typeface="Anton" pitchFamily="34" charset="-122"/>
                <a:cs typeface="Anton" pitchFamily="34" charset="-120"/>
              </a:rPr>
              <a:t>Conclusion and Key Takeaways</a:t>
            </a:r>
            <a:endParaRPr lang="en-US" sz="4450" dirty="0"/>
          </a:p>
        </p:txBody>
      </p:sp>
      <p:sp>
        <p:nvSpPr>
          <p:cNvPr id="4" name="Text 1"/>
          <p:cNvSpPr/>
          <p:nvPr/>
        </p:nvSpPr>
        <p:spPr>
          <a:xfrm>
            <a:off x="6280190" y="3295412"/>
            <a:ext cx="7556421" cy="1451610"/>
          </a:xfrm>
          <a:prstGeom prst="rect">
            <a:avLst/>
          </a:prstGeom>
          <a:noFill/>
          <a:ln/>
        </p:spPr>
        <p:txBody>
          <a:bodyPr wrap="squar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Machine learning holds significant promise for improving lung cancer prediction and management. The models developed in this project demonstrate promising results, offering valuable insights for clinical decision-making and future research.</a:t>
            </a:r>
            <a:endParaRPr lang="en-US" sz="1750" dirty="0"/>
          </a:p>
        </p:txBody>
      </p:sp>
      <p:sp>
        <p:nvSpPr>
          <p:cNvPr id="5" name="Text 2"/>
          <p:cNvSpPr/>
          <p:nvPr/>
        </p:nvSpPr>
        <p:spPr>
          <a:xfrm>
            <a:off x="6280190" y="5002173"/>
            <a:ext cx="7556421" cy="362903"/>
          </a:xfrm>
          <a:prstGeom prst="rect">
            <a:avLst/>
          </a:prstGeom>
          <a:noFill/>
          <a:ln/>
        </p:spPr>
        <p:txBody>
          <a:bodyPr wrap="none" lIns="0" tIns="0" rIns="0" bIns="0" rtlCol="0" anchor="t"/>
          <a:lstStyle/>
          <a:p>
            <a:pPr marL="0" indent="0">
              <a:lnSpc>
                <a:spcPts val="2850"/>
              </a:lnSpc>
              <a:buNone/>
            </a:pPr>
            <a:r>
              <a:rPr lang="en-US" sz="1750" kern="0" spc="-36" dirty="0">
                <a:solidFill>
                  <a:srgbClr val="E0D6DE"/>
                </a:solidFill>
                <a:latin typeface="Fira Sans" pitchFamily="34" charset="0"/>
                <a:ea typeface="Fira Sans" pitchFamily="34" charset="-122"/>
                <a:cs typeface="Fira Sans" pitchFamily="34" charset="-120"/>
              </a:rPr>
              <a:t>regards</a:t>
            </a:r>
            <a:endParaRPr lang="en-US" sz="1750" dirty="0"/>
          </a:p>
        </p:txBody>
      </p:sp>
      <p:sp>
        <p:nvSpPr>
          <p:cNvPr id="6" name="Text 3"/>
          <p:cNvSpPr/>
          <p:nvPr/>
        </p:nvSpPr>
        <p:spPr>
          <a:xfrm>
            <a:off x="6280190" y="5620226"/>
            <a:ext cx="7556421" cy="362903"/>
          </a:xfrm>
          <a:prstGeom prst="rect">
            <a:avLst/>
          </a:prstGeom>
          <a:noFill/>
          <a:ln/>
        </p:spPr>
        <p:txBody>
          <a:bodyPr wrap="none" lIns="0" tIns="0" rIns="0" bIns="0" rtlCol="0" anchor="t"/>
          <a:lstStyle/>
          <a:p>
            <a:pPr marL="0" indent="0">
              <a:lnSpc>
                <a:spcPts val="2850"/>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456</Words>
  <Application>Microsoft Office PowerPoint</Application>
  <PresentationFormat>Custom</PresentationFormat>
  <Paragraphs>62</Paragraphs>
  <Slides>10</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Anton</vt:lpstr>
      <vt:lpstr>Fira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Nishant Khatana</cp:lastModifiedBy>
  <cp:revision>3</cp:revision>
  <dcterms:created xsi:type="dcterms:W3CDTF">2024-11-15T14:25:15Z</dcterms:created>
  <dcterms:modified xsi:type="dcterms:W3CDTF">2024-11-17T14:54:30Z</dcterms:modified>
</cp:coreProperties>
</file>